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FF5AE-DCC0-8013-1404-ABAFF89CE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86F4F3-74DE-812F-5EB9-E4F73DF29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2CFCFA-5BA1-29AD-7010-FBD42FE1D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784BC-2C73-8F59-884D-265433A5B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7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7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06632"/>
            <a:ext cx="12191695" cy="6858000"/>
          </a:xfrm>
          <a:prstGeom prst="rect">
            <a:avLst/>
          </a:prstGeom>
          <a:solidFill>
            <a:srgbClr val="072A4A"/>
          </a:solidFill>
          <a:ln w="12700">
            <a:solidFill>
              <a:srgbClr val="072A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585216" y="493776"/>
            <a:ext cx="2432304" cy="896112"/>
          </a:xfrm>
          <a:prstGeom prst="roundRect">
            <a:avLst>
              <a:gd name="adj" fmla="val 612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4" name="Image 0" descr="/mnt/data/schwimmbad_guru_logo_nebeneinander_mh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548640"/>
            <a:ext cx="2286000" cy="7863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58368" y="169164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Freibad-Ampel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für kommunale Bäder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676656" y="3035808"/>
            <a:ext cx="4526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DCEFFA"/>
                </a:solidFill>
              </a:rPr>
              <a:t>Auslastung, Einlass und Hinweise einfach steuern – öffentlich klar anzeigen.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76656" y="3822192"/>
            <a:ext cx="4251960" cy="347472"/>
          </a:xfrm>
          <a:prstGeom prst="roundRect">
            <a:avLst>
              <a:gd name="adj" fmla="val 21053"/>
            </a:avLst>
          </a:prstGeom>
          <a:solidFill>
            <a:srgbClr val="164B75"/>
          </a:solidFill>
          <a:ln w="12700">
            <a:solidFill>
              <a:srgbClr val="164B7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5"/>
          <p:cNvSpPr/>
          <p:nvPr/>
        </p:nvSpPr>
        <p:spPr>
          <a:xfrm>
            <a:off x="804672" y="3918204"/>
            <a:ext cx="3995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70" b="1" dirty="0">
                <a:solidFill>
                  <a:srgbClr val="FFFFFF"/>
                </a:solidFill>
              </a:rPr>
              <a:t>Cloud </a:t>
            </a:r>
            <a:r>
              <a:rPr lang="en-US" sz="870" b="1" dirty="0" err="1">
                <a:solidFill>
                  <a:srgbClr val="FFFFFF"/>
                </a:solidFill>
              </a:rPr>
              <a:t>Basierte</a:t>
            </a:r>
            <a:r>
              <a:rPr lang="en-US" sz="870" b="1" dirty="0">
                <a:solidFill>
                  <a:srgbClr val="FFFFFF"/>
                </a:solidFill>
              </a:rPr>
              <a:t> · Browser · Vor-Ort-Anzeige · Website-Link</a:t>
            </a:r>
            <a:endParaRPr lang="en-US" sz="870" dirty="0"/>
          </a:p>
        </p:txBody>
      </p:sp>
      <p:sp>
        <p:nvSpPr>
          <p:cNvPr id="9" name="Shape 6"/>
          <p:cNvSpPr/>
          <p:nvPr/>
        </p:nvSpPr>
        <p:spPr>
          <a:xfrm>
            <a:off x="676656" y="4498848"/>
            <a:ext cx="4206240" cy="1005840"/>
          </a:xfrm>
          <a:prstGeom prst="roundRect">
            <a:avLst>
              <a:gd name="adj" fmla="val 9091"/>
            </a:avLst>
          </a:prstGeom>
          <a:solidFill>
            <a:srgbClr val="0B3359"/>
          </a:solidFill>
          <a:ln w="12700">
            <a:solidFill>
              <a:srgbClr val="265C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7"/>
          <p:cNvSpPr/>
          <p:nvPr/>
        </p:nvSpPr>
        <p:spPr>
          <a:xfrm>
            <a:off x="914400" y="4718304"/>
            <a:ext cx="374904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EEF9FF"/>
                </a:solidFill>
              </a:rPr>
              <a:t>Für heiße Tage und hohe Besucherzahlen: transparente Information, planbare Einlasssteuerung und nachvollziehbare Kommunikation.</a:t>
            </a:r>
            <a:endParaRPr lang="en-US" sz="1250" dirty="0"/>
          </a:p>
        </p:txBody>
      </p:sp>
      <p:pic>
        <p:nvPicPr>
          <p:cNvPr id="12" name="Image 1" descr="/mnt/data/Bildschirmfoto 2026-06-25 um 00.09.5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687" y="658653"/>
            <a:ext cx="6239256" cy="3208973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315200" y="6272784"/>
            <a:ext cx="429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6DCEB"/>
                </a:solidFill>
              </a:rPr>
              <a:t>Marketingübersicht · 2026</a:t>
            </a:r>
            <a:endParaRPr lang="en-US" sz="900" dirty="0"/>
          </a:p>
        </p:txBody>
      </p:sp>
      <p:pic>
        <p:nvPicPr>
          <p:cNvPr id="15" name="Grafik 14" descr="Ein Bild, das Text, Schrift, Screenshot, Webseite enthält.&#10;&#10;Automatisch generierte Beschreibung">
            <a:extLst>
              <a:ext uri="{FF2B5EF4-FFF2-40B4-BE49-F238E27FC236}">
                <a16:creationId xmlns:a16="http://schemas.microsoft.com/office/drawing/2014/main" id="{59778A76-B1CB-B9F5-2AF5-D37E26374C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64" t="53236" r="37061" b="18798"/>
          <a:stretch/>
        </p:blipFill>
        <p:spPr>
          <a:xfrm>
            <a:off x="5596128" y="4337949"/>
            <a:ext cx="5187829" cy="14645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9768" y="265176"/>
            <a:ext cx="1883664" cy="704088"/>
          </a:xfrm>
          <a:prstGeom prst="roundRect">
            <a:avLst>
              <a:gd name="adj" fmla="val 779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3" name="Image 0" descr="/mnt/data/schwimmbad_guru_logo_nebeneinander_mh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20040"/>
            <a:ext cx="1737360" cy="5943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743200" y="347472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71D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Was die Anwendung kann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2743200" y="713232"/>
            <a:ext cx="6583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2677E"/>
                </a:solidFill>
              </a:rPr>
              <a:t>Ein System für Betriebsleitung, Kasse, Badpersonal und öffentliche Information</a:t>
            </a:r>
            <a:endParaRPr lang="en-US" sz="1050" dirty="0"/>
          </a:p>
        </p:txBody>
      </p:sp>
      <p:sp>
        <p:nvSpPr>
          <p:cNvPr id="6" name="Shape 3"/>
          <p:cNvSpPr/>
          <p:nvPr/>
        </p:nvSpPr>
        <p:spPr>
          <a:xfrm>
            <a:off x="0" y="1143000"/>
            <a:ext cx="12191695" cy="18288"/>
          </a:xfrm>
          <a:prstGeom prst="rect">
            <a:avLst/>
          </a:prstGeom>
          <a:solidFill>
            <a:srgbClr val="CEE2F3"/>
          </a:solidFill>
          <a:ln w="12700">
            <a:solidFill>
              <a:srgbClr val="CEE2F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Shape 4"/>
          <p:cNvSpPr/>
          <p:nvPr/>
        </p:nvSpPr>
        <p:spPr>
          <a:xfrm>
            <a:off x="548640" y="1417320"/>
            <a:ext cx="5623560" cy="4480560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 w="12700">
            <a:solidFill>
              <a:srgbClr val="CEE2F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8" name="Image 1" descr="/mnt/data/Bildschirmfoto 2026-06-25 um 00.08.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2236242"/>
            <a:ext cx="5404104" cy="284271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537960" y="1444752"/>
            <a:ext cx="4389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71D3A"/>
                </a:solidFill>
              </a:rPr>
              <a:t>Funktionen im Überblick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565392" y="2029968"/>
            <a:ext cx="256032" cy="256032"/>
          </a:xfrm>
          <a:prstGeom prst="ellipse">
            <a:avLst/>
          </a:prstGeom>
          <a:solidFill>
            <a:srgbClr val="00A5E5"/>
          </a:solidFill>
          <a:ln w="12700">
            <a:solidFill>
              <a:srgbClr val="00A5E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7"/>
          <p:cNvSpPr/>
          <p:nvPr/>
        </p:nvSpPr>
        <p:spPr>
          <a:xfrm>
            <a:off x="6565392" y="2075688"/>
            <a:ext cx="25603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2" name="Text 8"/>
          <p:cNvSpPr/>
          <p:nvPr/>
        </p:nvSpPr>
        <p:spPr>
          <a:xfrm>
            <a:off x="6967728" y="2011680"/>
            <a:ext cx="4206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71D3A"/>
                </a:solidFill>
              </a:rPr>
              <a:t>Status steuern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6967728" y="2258568"/>
            <a:ext cx="4526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52677E"/>
                </a:solidFill>
              </a:rPr>
              <a:t>Grün, Gelb, Orange oder Rot mit optionalem öffentlichen Hinweis veröffentlichen.</a:t>
            </a:r>
            <a:endParaRPr lang="en-US" sz="1070" dirty="0"/>
          </a:p>
        </p:txBody>
      </p:sp>
      <p:sp>
        <p:nvSpPr>
          <p:cNvPr id="14" name="Shape 10"/>
          <p:cNvSpPr/>
          <p:nvPr/>
        </p:nvSpPr>
        <p:spPr>
          <a:xfrm>
            <a:off x="6565392" y="2834640"/>
            <a:ext cx="256032" cy="256032"/>
          </a:xfrm>
          <a:prstGeom prst="ellipse">
            <a:avLst/>
          </a:prstGeom>
          <a:solidFill>
            <a:srgbClr val="00A5E5"/>
          </a:solidFill>
          <a:ln w="12700">
            <a:solidFill>
              <a:srgbClr val="00A5E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1"/>
          <p:cNvSpPr/>
          <p:nvPr/>
        </p:nvSpPr>
        <p:spPr>
          <a:xfrm>
            <a:off x="6565392" y="2880360"/>
            <a:ext cx="25603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6" name="Text 12"/>
          <p:cNvSpPr/>
          <p:nvPr/>
        </p:nvSpPr>
        <p:spPr>
          <a:xfrm>
            <a:off x="6967728" y="2816352"/>
            <a:ext cx="4206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71D3A"/>
                </a:solidFill>
              </a:rPr>
              <a:t>Temperaturen erfassen</a:t>
            </a:r>
            <a:endParaRPr lang="en-US" sz="1400" dirty="0"/>
          </a:p>
        </p:txBody>
      </p:sp>
      <p:sp>
        <p:nvSpPr>
          <p:cNvPr id="17" name="Text 13"/>
          <p:cNvSpPr/>
          <p:nvPr/>
        </p:nvSpPr>
        <p:spPr>
          <a:xfrm>
            <a:off x="6967728" y="3063240"/>
            <a:ext cx="4526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52677E"/>
                </a:solidFill>
              </a:rPr>
              <a:t>Wassertemperaturen je Becken dokumentieren und auf Wunsch öffentlich anzeigen.</a:t>
            </a:r>
            <a:endParaRPr lang="en-US" sz="1070" dirty="0"/>
          </a:p>
        </p:txBody>
      </p:sp>
      <p:sp>
        <p:nvSpPr>
          <p:cNvPr id="18" name="Shape 14"/>
          <p:cNvSpPr/>
          <p:nvPr/>
        </p:nvSpPr>
        <p:spPr>
          <a:xfrm>
            <a:off x="6565392" y="3639312"/>
            <a:ext cx="256032" cy="256032"/>
          </a:xfrm>
          <a:prstGeom prst="ellipse">
            <a:avLst/>
          </a:prstGeom>
          <a:solidFill>
            <a:srgbClr val="00A5E5"/>
          </a:solidFill>
          <a:ln w="12700">
            <a:solidFill>
              <a:srgbClr val="00A5E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5"/>
          <p:cNvSpPr/>
          <p:nvPr/>
        </p:nvSpPr>
        <p:spPr>
          <a:xfrm>
            <a:off x="6565392" y="3685032"/>
            <a:ext cx="25603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0" name="Text 16"/>
          <p:cNvSpPr/>
          <p:nvPr/>
        </p:nvSpPr>
        <p:spPr>
          <a:xfrm>
            <a:off x="6967728" y="3621024"/>
            <a:ext cx="4206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71D3A"/>
                </a:solidFill>
              </a:rPr>
              <a:t>Verlauf &amp; Nachvollziehbarkeit</a:t>
            </a:r>
            <a:endParaRPr lang="en-US" sz="1400" dirty="0"/>
          </a:p>
        </p:txBody>
      </p:sp>
      <p:sp>
        <p:nvSpPr>
          <p:cNvPr id="21" name="Text 17"/>
          <p:cNvSpPr/>
          <p:nvPr/>
        </p:nvSpPr>
        <p:spPr>
          <a:xfrm>
            <a:off x="6967728" y="3867912"/>
            <a:ext cx="4526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52677E"/>
                </a:solidFill>
              </a:rPr>
              <a:t>Änderungen werden mit Zeit, Benutzer und Kommentar protokolliert.</a:t>
            </a:r>
            <a:endParaRPr lang="en-US" sz="1070" dirty="0"/>
          </a:p>
        </p:txBody>
      </p:sp>
      <p:sp>
        <p:nvSpPr>
          <p:cNvPr id="22" name="Shape 18"/>
          <p:cNvSpPr/>
          <p:nvPr/>
        </p:nvSpPr>
        <p:spPr>
          <a:xfrm>
            <a:off x="6565392" y="4443984"/>
            <a:ext cx="256032" cy="256032"/>
          </a:xfrm>
          <a:prstGeom prst="ellipse">
            <a:avLst/>
          </a:prstGeom>
          <a:solidFill>
            <a:srgbClr val="00A5E5"/>
          </a:solidFill>
          <a:ln w="12700">
            <a:solidFill>
              <a:srgbClr val="00A5E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3" name="Text 19"/>
          <p:cNvSpPr/>
          <p:nvPr/>
        </p:nvSpPr>
        <p:spPr>
          <a:xfrm>
            <a:off x="6565392" y="4489704"/>
            <a:ext cx="25603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</a:rPr>
              <a:t>4</a:t>
            </a:r>
            <a:endParaRPr lang="en-US" sz="800" dirty="0"/>
          </a:p>
        </p:txBody>
      </p:sp>
      <p:sp>
        <p:nvSpPr>
          <p:cNvPr id="24" name="Text 20"/>
          <p:cNvSpPr/>
          <p:nvPr/>
        </p:nvSpPr>
        <p:spPr>
          <a:xfrm>
            <a:off x="6967728" y="4425696"/>
            <a:ext cx="4206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71D3A"/>
                </a:solidFill>
              </a:rPr>
              <a:t>Öffentliche Ansicht</a:t>
            </a:r>
            <a:endParaRPr lang="en-US" sz="1400" dirty="0"/>
          </a:p>
        </p:txBody>
      </p:sp>
      <p:sp>
        <p:nvSpPr>
          <p:cNvPr id="25" name="Text 21"/>
          <p:cNvSpPr/>
          <p:nvPr/>
        </p:nvSpPr>
        <p:spPr>
          <a:xfrm>
            <a:off x="6967728" y="4672584"/>
            <a:ext cx="4526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52677E"/>
                </a:solidFill>
              </a:rPr>
              <a:t>Badegäste sehen nur die freigegebene Auslastungsinformation – ohne Verwaltungsdaten.</a:t>
            </a:r>
            <a:endParaRPr lang="en-US" sz="1070" dirty="0"/>
          </a:p>
        </p:txBody>
      </p:sp>
      <p:sp>
        <p:nvSpPr>
          <p:cNvPr id="26" name="Shape 22"/>
          <p:cNvSpPr/>
          <p:nvPr/>
        </p:nvSpPr>
        <p:spPr>
          <a:xfrm>
            <a:off x="6537960" y="5486400"/>
            <a:ext cx="4480560" cy="566928"/>
          </a:xfrm>
          <a:prstGeom prst="roundRect">
            <a:avLst>
              <a:gd name="adj" fmla="val 11290"/>
            </a:avLst>
          </a:prstGeom>
          <a:solidFill>
            <a:srgbClr val="EAF6FD"/>
          </a:solidFill>
          <a:ln w="12700">
            <a:solidFill>
              <a:srgbClr val="CEE2F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 23"/>
          <p:cNvSpPr/>
          <p:nvPr/>
        </p:nvSpPr>
        <p:spPr>
          <a:xfrm>
            <a:off x="6784848" y="5650992"/>
            <a:ext cx="3977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980" dirty="0">
                <a:solidFill>
                  <a:srgbClr val="071D3A"/>
                </a:solidFill>
              </a:rPr>
              <a:t>Browserbasiert: kein nativer App-Rollout erforderlich. Tablets, PCs und Kassenplätze nutzen denselben geschützten Login.</a:t>
            </a:r>
            <a:endParaRPr lang="en-US" sz="980" dirty="0"/>
          </a:p>
        </p:txBody>
      </p:sp>
      <p:sp>
        <p:nvSpPr>
          <p:cNvPr id="28" name="Text 24"/>
          <p:cNvSpPr/>
          <p:nvPr/>
        </p:nvSpPr>
        <p:spPr>
          <a:xfrm>
            <a:off x="548640" y="6510528"/>
            <a:ext cx="4937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2677E"/>
                </a:solidFill>
              </a:rPr>
              <a:t>schwimmbadGURU · Digitale Tools für Schwimmbäder</a:t>
            </a:r>
            <a:endParaRPr lang="en-US" sz="850" dirty="0"/>
          </a:p>
        </p:txBody>
      </p:sp>
      <p:sp>
        <p:nvSpPr>
          <p:cNvPr id="29" name="Text 25"/>
          <p:cNvSpPr/>
          <p:nvPr/>
        </p:nvSpPr>
        <p:spPr>
          <a:xfrm>
            <a:off x="9326880" y="6510528"/>
            <a:ext cx="2331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2677E"/>
                </a:solidFill>
              </a:rPr>
              <a:t>Protze Professional GmbH</a:t>
            </a:r>
            <a:endParaRPr lang="en-US" sz="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7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2A4A"/>
          </a:solidFill>
          <a:ln w="12700">
            <a:solidFill>
              <a:srgbClr val="072A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Shape 1"/>
          <p:cNvSpPr/>
          <p:nvPr/>
        </p:nvSpPr>
        <p:spPr>
          <a:xfrm>
            <a:off x="429768" y="265176"/>
            <a:ext cx="1883664" cy="704088"/>
          </a:xfrm>
          <a:prstGeom prst="roundRect">
            <a:avLst>
              <a:gd name="adj" fmla="val 779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4" name="Image 0" descr="/mnt/data/schwimmbad_guru_logo_nebeneinander_mh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20040"/>
            <a:ext cx="1737360" cy="5943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3200" y="347472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Kommunaler Vorteil in heißen Phasen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2743200" y="713232"/>
            <a:ext cx="6583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6ECF8"/>
                </a:solidFill>
              </a:rPr>
              <a:t>Mehr Transparenz für Badegäste – bessere Steuerung für den Betrieb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640080" y="1417320"/>
            <a:ext cx="4800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FFFFFF"/>
                </a:solidFill>
              </a:rPr>
              <a:t>Warum eine Ampelregelung hilft</a:t>
            </a:r>
            <a:endParaRPr lang="en-US" sz="2300" dirty="0"/>
          </a:p>
        </p:txBody>
      </p:sp>
      <p:sp>
        <p:nvSpPr>
          <p:cNvPr id="8" name="Shape 5"/>
          <p:cNvSpPr/>
          <p:nvPr/>
        </p:nvSpPr>
        <p:spPr>
          <a:xfrm>
            <a:off x="658368" y="1965960"/>
            <a:ext cx="146304" cy="475488"/>
          </a:xfrm>
          <a:prstGeom prst="roundRect">
            <a:avLst>
              <a:gd name="adj" fmla="val 12500"/>
            </a:avLst>
          </a:prstGeom>
          <a:solidFill>
            <a:srgbClr val="00A5E5"/>
          </a:solidFill>
          <a:ln w="12700">
            <a:solidFill>
              <a:srgbClr val="00A5E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6"/>
          <p:cNvSpPr/>
          <p:nvPr/>
        </p:nvSpPr>
        <p:spPr>
          <a:xfrm>
            <a:off x="932688" y="1965960"/>
            <a:ext cx="4114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4FBFF"/>
                </a:solidFill>
              </a:rPr>
              <a:t>Früh informieren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932688" y="2212848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D6ECF8"/>
                </a:solidFill>
              </a:rPr>
              <a:t>Gäste prüfen den Status vor dem Aufbruch und vermeiden unnötige Wege.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658368" y="2788920"/>
            <a:ext cx="146304" cy="475488"/>
          </a:xfrm>
          <a:prstGeom prst="roundRect">
            <a:avLst>
              <a:gd name="adj" fmla="val 12500"/>
            </a:avLst>
          </a:prstGeom>
          <a:solidFill>
            <a:srgbClr val="00A5E5"/>
          </a:solidFill>
          <a:ln w="12700">
            <a:solidFill>
              <a:srgbClr val="00A5E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9"/>
          <p:cNvSpPr/>
          <p:nvPr/>
        </p:nvSpPr>
        <p:spPr>
          <a:xfrm>
            <a:off x="932688" y="2788920"/>
            <a:ext cx="4114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4FBFF"/>
                </a:solidFill>
              </a:rPr>
              <a:t>Einlass nachvollziehbar steuern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932688" y="3035808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D6ECF8"/>
                </a:solidFill>
              </a:rPr>
              <a:t>Begrenzungen werden nicht willkürlich wahrgenommen, sondern sichtbar kommuniziert.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658368" y="3611880"/>
            <a:ext cx="146304" cy="475488"/>
          </a:xfrm>
          <a:prstGeom prst="roundRect">
            <a:avLst>
              <a:gd name="adj" fmla="val 12500"/>
            </a:avLst>
          </a:prstGeom>
          <a:solidFill>
            <a:srgbClr val="00A5E5"/>
          </a:solidFill>
          <a:ln w="12700">
            <a:solidFill>
              <a:srgbClr val="00A5E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2"/>
          <p:cNvSpPr/>
          <p:nvPr/>
        </p:nvSpPr>
        <p:spPr>
          <a:xfrm>
            <a:off x="932688" y="3611880"/>
            <a:ext cx="4114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4FBFF"/>
                </a:solidFill>
              </a:rPr>
              <a:t>Betrieb sichern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932688" y="3858768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D6ECF8"/>
                </a:solidFill>
              </a:rPr>
              <a:t>Auslastung, Wasserqualität und Sicherheitsreserven bleiben auch an Spitzentagen im Blick.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658368" y="4434840"/>
            <a:ext cx="146304" cy="475488"/>
          </a:xfrm>
          <a:prstGeom prst="roundRect">
            <a:avLst>
              <a:gd name="adj" fmla="val 12500"/>
            </a:avLst>
          </a:prstGeom>
          <a:solidFill>
            <a:srgbClr val="00A5E5"/>
          </a:solidFill>
          <a:ln w="12700">
            <a:solidFill>
              <a:srgbClr val="00A5E5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5"/>
          <p:cNvSpPr/>
          <p:nvPr/>
        </p:nvSpPr>
        <p:spPr>
          <a:xfrm>
            <a:off x="932688" y="4434840"/>
            <a:ext cx="4114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4FBFF"/>
                </a:solidFill>
              </a:rPr>
              <a:t>Vor-Ort-Anzeige nutzbar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932688" y="4681728"/>
            <a:ext cx="43891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D6ECF8"/>
                </a:solidFill>
              </a:rPr>
              <a:t>Große Anzeige für Eingang, Kasse oder Betriebsraum – automatisch aktualisiert.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640080" y="5550408"/>
            <a:ext cx="4754880" cy="658368"/>
          </a:xfrm>
          <a:prstGeom prst="roundRect">
            <a:avLst>
              <a:gd name="adj" fmla="val 12500"/>
            </a:avLst>
          </a:prstGeom>
          <a:solidFill>
            <a:srgbClr val="0B3359"/>
          </a:solidFill>
          <a:ln w="12700">
            <a:solidFill>
              <a:srgbClr val="265C84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 18"/>
          <p:cNvSpPr/>
          <p:nvPr/>
        </p:nvSpPr>
        <p:spPr>
          <a:xfrm>
            <a:off x="896112" y="5733288"/>
            <a:ext cx="42245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FFFFFF"/>
                </a:solidFill>
              </a:rPr>
              <a:t>Die Regelung kommt nur bei sehr hoher Auslastung zum Einsatz – als Service, nicht als Hürde.</a:t>
            </a:r>
            <a:endParaRPr lang="en-US" sz="1120" dirty="0"/>
          </a:p>
        </p:txBody>
      </p:sp>
      <p:sp>
        <p:nvSpPr>
          <p:cNvPr id="22" name="Shape 19"/>
          <p:cNvSpPr/>
          <p:nvPr/>
        </p:nvSpPr>
        <p:spPr>
          <a:xfrm>
            <a:off x="5806440" y="1371600"/>
            <a:ext cx="5715000" cy="4297680"/>
          </a:xfrm>
          <a:prstGeom prst="roundRect">
            <a:avLst>
              <a:gd name="adj" fmla="val 1702"/>
            </a:avLst>
          </a:prstGeom>
          <a:solidFill>
            <a:srgbClr val="FFFFFF"/>
          </a:solidFill>
          <a:ln w="12700">
            <a:solidFill>
              <a:srgbClr val="579ED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3" name="Image 1" descr="/mnt/data/Bildschirmfoto 2026-06-25 um 00.09.2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168" y="2101831"/>
            <a:ext cx="5495544" cy="2837218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5989320" y="5870448"/>
            <a:ext cx="53949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D6ECF8"/>
                </a:solidFill>
              </a:rPr>
              <a:t>Öffentliche Vor-Ort-Anzeige </a:t>
            </a:r>
            <a:r>
              <a:rPr lang="en-US" sz="1050" dirty="0" err="1">
                <a:solidFill>
                  <a:srgbClr val="D6ECF8"/>
                </a:solidFill>
              </a:rPr>
              <a:t>im</a:t>
            </a:r>
            <a:r>
              <a:rPr lang="en-US" sz="1050" dirty="0">
                <a:solidFill>
                  <a:srgbClr val="D6ECF8"/>
                </a:solidFill>
              </a:rPr>
              <a:t> </a:t>
            </a:r>
            <a:r>
              <a:rPr lang="en-US" sz="1050" dirty="0" err="1">
                <a:solidFill>
                  <a:srgbClr val="D6ECF8"/>
                </a:solidFill>
              </a:rPr>
              <a:t>Querformat</a:t>
            </a:r>
            <a:r>
              <a:rPr lang="en-US" sz="1050" dirty="0">
                <a:solidFill>
                  <a:srgbClr val="D6ECF8"/>
                </a:solidFill>
              </a:rPr>
              <a:t> für TV </a:t>
            </a:r>
            <a:r>
              <a:rPr lang="en-US" sz="1050" dirty="0" err="1">
                <a:solidFill>
                  <a:srgbClr val="D6ECF8"/>
                </a:solidFill>
              </a:rPr>
              <a:t>oder</a:t>
            </a:r>
            <a:r>
              <a:rPr lang="en-US" sz="1050" dirty="0">
                <a:solidFill>
                  <a:srgbClr val="D6ECF8"/>
                </a:solidFill>
              </a:rPr>
              <a:t> Kiosks</a:t>
            </a:r>
            <a:endParaRPr lang="en-US" sz="1050" dirty="0"/>
          </a:p>
        </p:txBody>
      </p:sp>
      <p:sp>
        <p:nvSpPr>
          <p:cNvPr id="25" name="Text 21"/>
          <p:cNvSpPr/>
          <p:nvPr/>
        </p:nvSpPr>
        <p:spPr>
          <a:xfrm>
            <a:off x="548640" y="6510528"/>
            <a:ext cx="4937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6DCEB"/>
                </a:solidFill>
              </a:rPr>
              <a:t>schwimmbadGURU · Digitale Tools für Schwimmbäder</a:t>
            </a:r>
            <a:endParaRPr lang="en-US" sz="850" dirty="0"/>
          </a:p>
        </p:txBody>
      </p:sp>
      <p:sp>
        <p:nvSpPr>
          <p:cNvPr id="26" name="Text 22"/>
          <p:cNvSpPr/>
          <p:nvPr/>
        </p:nvSpPr>
        <p:spPr>
          <a:xfrm>
            <a:off x="9326880" y="6510528"/>
            <a:ext cx="2331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C6DCEB"/>
                </a:solidFill>
              </a:rPr>
              <a:t>Protze Professional GmbH</a:t>
            </a:r>
            <a:endParaRPr lang="en-US" sz="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9768" y="265176"/>
            <a:ext cx="1883664" cy="704088"/>
          </a:xfrm>
          <a:prstGeom prst="roundRect">
            <a:avLst>
              <a:gd name="adj" fmla="val 779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3" name="Image 0" descr="/mnt/data/schwimmbad_guru_logo_nebeneinander_mh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20040"/>
            <a:ext cx="1737360" cy="5943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743200" y="347472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71D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Preise &amp; Kontakt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2743200" y="713232"/>
            <a:ext cx="6583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2677E"/>
                </a:solidFill>
              </a:rPr>
              <a:t>Netto zzgl. 19 % USt. · für Kommunen, private Badbetreiber, Thermen und Freibäder</a:t>
            </a:r>
            <a:endParaRPr lang="en-US" sz="1050" dirty="0"/>
          </a:p>
        </p:txBody>
      </p:sp>
      <p:sp>
        <p:nvSpPr>
          <p:cNvPr id="6" name="Shape 3"/>
          <p:cNvSpPr/>
          <p:nvPr/>
        </p:nvSpPr>
        <p:spPr>
          <a:xfrm>
            <a:off x="0" y="1143000"/>
            <a:ext cx="12191695" cy="18288"/>
          </a:xfrm>
          <a:prstGeom prst="rect">
            <a:avLst/>
          </a:prstGeom>
          <a:solidFill>
            <a:srgbClr val="CEE2F3"/>
          </a:solidFill>
          <a:ln w="12700">
            <a:solidFill>
              <a:srgbClr val="CEE2F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4"/>
          <p:cNvSpPr/>
          <p:nvPr/>
        </p:nvSpPr>
        <p:spPr>
          <a:xfrm>
            <a:off x="658368" y="1527048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71D3A"/>
                </a:solidFill>
              </a:rPr>
              <a:t>Pilotpreis 2026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658368" y="2029968"/>
            <a:ext cx="4956048" cy="1828800"/>
          </a:xfrm>
          <a:prstGeom prst="roundRect">
            <a:avLst>
              <a:gd name="adj" fmla="val 5000"/>
            </a:avLst>
          </a:prstGeom>
          <a:solidFill>
            <a:srgbClr val="EAF6FD"/>
          </a:solidFill>
          <a:ln w="12700">
            <a:solidFill>
              <a:srgbClr val="CEE2F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6"/>
          <p:cNvSpPr/>
          <p:nvPr/>
        </p:nvSpPr>
        <p:spPr>
          <a:xfrm>
            <a:off x="932688" y="2304288"/>
            <a:ext cx="1417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06BD6"/>
                </a:solidFill>
              </a:rPr>
              <a:t>620 €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932688" y="2770632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71D3A"/>
                </a:solidFill>
              </a:rPr>
              <a:t>Einrichtung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2834640" y="2395728"/>
            <a:ext cx="24231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071D3A"/>
                </a:solidFill>
              </a:rPr>
              <a:t>980 € Jahreslizenz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071D3A"/>
                </a:solidFill>
              </a:rPr>
              <a:t>50 % Rabatt auf die erste Jahreslizenz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658368" y="4069080"/>
            <a:ext cx="4956048" cy="914400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de-DE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932688" y="4389120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Erstes Jahr im Pilot: 1.110 € netto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6263640" y="1527048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71D3A"/>
                </a:solidFill>
              </a:rPr>
              <a:t>Regulärer Preis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6263640" y="2029968"/>
            <a:ext cx="5257800" cy="18288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CEE2F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Text 13"/>
          <p:cNvSpPr/>
          <p:nvPr/>
        </p:nvSpPr>
        <p:spPr>
          <a:xfrm>
            <a:off x="6565392" y="2304288"/>
            <a:ext cx="1417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06BD6"/>
                </a:solidFill>
              </a:rPr>
              <a:t>790 €</a:t>
            </a:r>
            <a:endParaRPr lang="en-US" sz="2800" dirty="0"/>
          </a:p>
        </p:txBody>
      </p:sp>
      <p:sp>
        <p:nvSpPr>
          <p:cNvPr id="17" name="Text 14"/>
          <p:cNvSpPr/>
          <p:nvPr/>
        </p:nvSpPr>
        <p:spPr>
          <a:xfrm>
            <a:off x="6565392" y="2770632"/>
            <a:ext cx="1645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71D3A"/>
                </a:solidFill>
              </a:rPr>
              <a:t>Einrichtung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8485632" y="2432304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071D3A"/>
                </a:solidFill>
              </a:rPr>
              <a:t>1.290 € Jahreslizenz</a:t>
            </a:r>
            <a:endParaRPr lang="en-US" sz="1500" dirty="0"/>
          </a:p>
        </p:txBody>
      </p:sp>
      <p:sp>
        <p:nvSpPr>
          <p:cNvPr id="19" name="Shape 16"/>
          <p:cNvSpPr/>
          <p:nvPr/>
        </p:nvSpPr>
        <p:spPr>
          <a:xfrm>
            <a:off x="6263640" y="4069080"/>
            <a:ext cx="5257800" cy="914400"/>
          </a:xfrm>
          <a:prstGeom prst="roundRect">
            <a:avLst>
              <a:gd name="adj" fmla="val 10000"/>
            </a:avLst>
          </a:prstGeom>
          <a:solidFill>
            <a:srgbClr val="F5FAFE"/>
          </a:solidFill>
          <a:ln w="12700">
            <a:solidFill>
              <a:srgbClr val="CEE2F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17"/>
          <p:cNvSpPr/>
          <p:nvPr/>
        </p:nvSpPr>
        <p:spPr>
          <a:xfrm>
            <a:off x="6565392" y="4315968"/>
            <a:ext cx="46451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2677E"/>
                </a:solidFill>
              </a:rPr>
              <a:t>Geeignet als schnell einführbare Ergänzung zur kommunalen Badkommunikation.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658368" y="5321808"/>
            <a:ext cx="10881360" cy="18288"/>
          </a:xfrm>
          <a:prstGeom prst="rect">
            <a:avLst/>
          </a:prstGeom>
          <a:solidFill>
            <a:srgbClr val="CEE2F3"/>
          </a:solidFill>
          <a:ln w="12700">
            <a:solidFill>
              <a:srgbClr val="CEE2F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19"/>
          <p:cNvSpPr/>
          <p:nvPr/>
        </p:nvSpPr>
        <p:spPr>
          <a:xfrm>
            <a:off x="658368" y="5532120"/>
            <a:ext cx="10881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40" b="1" dirty="0">
                <a:solidFill>
                  <a:srgbClr val="071D3A"/>
                </a:solidFill>
              </a:rPr>
              <a:t>schwimmbadguru.de · schwimmbadGURU – Digitale Tools für Schwimmbäder und Fachkräfte | Apps und Personal für private sowie öffentliche Bäder.</a:t>
            </a:r>
            <a:endParaRPr lang="en-US" sz="1040" dirty="0"/>
          </a:p>
        </p:txBody>
      </p:sp>
      <p:sp>
        <p:nvSpPr>
          <p:cNvPr id="23" name="Text 20"/>
          <p:cNvSpPr/>
          <p:nvPr/>
        </p:nvSpPr>
        <p:spPr>
          <a:xfrm>
            <a:off x="658368" y="5870448"/>
            <a:ext cx="10881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80" dirty="0">
                <a:solidFill>
                  <a:srgbClr val="52677E"/>
                </a:solidFill>
              </a:rPr>
              <a:t>Protze Professional GmbH · Neuweilerstrasse 3/2 · 71032 Böblingen · Geschäftsführung: Fabian Protze · Handelsregister: AG Stuttgart HRB 748870 · USt-IdNr. DE294665146</a:t>
            </a:r>
            <a:endParaRPr lang="en-US" sz="880" dirty="0"/>
          </a:p>
        </p:txBody>
      </p:sp>
      <p:sp>
        <p:nvSpPr>
          <p:cNvPr id="24" name="Text 21"/>
          <p:cNvSpPr/>
          <p:nvPr/>
        </p:nvSpPr>
        <p:spPr>
          <a:xfrm>
            <a:off x="658368" y="6144768"/>
            <a:ext cx="10881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50" dirty="0">
                <a:solidFill>
                  <a:srgbClr val="52677E"/>
                </a:solidFill>
              </a:rPr>
              <a:t>Böblingen, Germany · (+49) 176 961 535 97 · apps@schwimmbadguru.de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73074-923C-26F5-4464-3194DA3E2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BAEA0FB-0CD1-79E5-0738-C13C8C29DCBC}"/>
              </a:ext>
            </a:extLst>
          </p:cNvPr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rgbClr val="072A4A"/>
          </a:solidFill>
          <a:ln w="12700">
            <a:solidFill>
              <a:srgbClr val="072A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9424557-36C6-91BC-5D9C-A3D0131C9F2F}"/>
              </a:ext>
            </a:extLst>
          </p:cNvPr>
          <p:cNvSpPr/>
          <p:nvPr/>
        </p:nvSpPr>
        <p:spPr>
          <a:xfrm>
            <a:off x="429768" y="265176"/>
            <a:ext cx="1883664" cy="704088"/>
          </a:xfrm>
          <a:prstGeom prst="roundRect">
            <a:avLst>
              <a:gd name="adj" fmla="val 7792"/>
            </a:avLst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4" name="Image 0" descr="/mnt/data/schwimmbad_guru_logo_nebeneinander_mhg (2).jpg">
            <a:extLst>
              <a:ext uri="{FF2B5EF4-FFF2-40B4-BE49-F238E27FC236}">
                <a16:creationId xmlns:a16="http://schemas.microsoft.com/office/drawing/2014/main" id="{3B7379E2-3FE7-B9DB-43A8-93781F13D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20040"/>
            <a:ext cx="1737360" cy="594360"/>
          </a:xfrm>
          <a:prstGeom prst="rect">
            <a:avLst/>
          </a:prstGeom>
        </p:spPr>
      </p:pic>
      <p:sp>
        <p:nvSpPr>
          <p:cNvPr id="5" name="Text 2">
            <a:extLst>
              <a:ext uri="{FF2B5EF4-FFF2-40B4-BE49-F238E27FC236}">
                <a16:creationId xmlns:a16="http://schemas.microsoft.com/office/drawing/2014/main" id="{F6F8B07C-FEC3-0648-251B-4164298C55C3}"/>
              </a:ext>
            </a:extLst>
          </p:cNvPr>
          <p:cNvSpPr/>
          <p:nvPr/>
        </p:nvSpPr>
        <p:spPr>
          <a:xfrm>
            <a:off x="2743200" y="347472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Demo BAD </a:t>
            </a:r>
            <a:r>
              <a:rPr lang="en-US" sz="2400" b="1" dirty="0" err="1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zum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Testen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verfügbar</a:t>
            </a:r>
            <a:endParaRPr lang="en-US" sz="24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99BCAE68-576E-417D-5F27-CCF41B7A352C}"/>
              </a:ext>
            </a:extLst>
          </p:cNvPr>
          <p:cNvSpPr/>
          <p:nvPr/>
        </p:nvSpPr>
        <p:spPr>
          <a:xfrm>
            <a:off x="2743200" y="713232"/>
            <a:ext cx="6583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6ECF8"/>
                </a:solidFill>
              </a:rPr>
              <a:t>Mehr Transparenz für Badegäste – bessere Steuerung für den Betrieb</a:t>
            </a:r>
            <a:endParaRPr lang="en-US" sz="1050" dirty="0"/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D841A282-6C3D-A877-859A-37E50E9AB08B}"/>
              </a:ext>
            </a:extLst>
          </p:cNvPr>
          <p:cNvSpPr/>
          <p:nvPr/>
        </p:nvSpPr>
        <p:spPr>
          <a:xfrm>
            <a:off x="494463" y="5172603"/>
            <a:ext cx="4754880" cy="658368"/>
          </a:xfrm>
          <a:prstGeom prst="roundRect">
            <a:avLst>
              <a:gd name="adj" fmla="val 12500"/>
            </a:avLst>
          </a:prstGeom>
          <a:solidFill>
            <a:srgbClr val="0B3359"/>
          </a:solidFill>
          <a:ln w="12700">
            <a:solidFill>
              <a:schemeClr val="bg1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98050324-3BB7-FAE8-B068-8B91B5C5653B}"/>
              </a:ext>
            </a:extLst>
          </p:cNvPr>
          <p:cNvSpPr/>
          <p:nvPr/>
        </p:nvSpPr>
        <p:spPr>
          <a:xfrm>
            <a:off x="613335" y="5457260"/>
            <a:ext cx="468172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FORDERN SIE IHREN KOSTENLOSEN ZUGANG ZUM TESTEN AN</a:t>
            </a:r>
            <a:endParaRPr lang="en-US" sz="1300" dirty="0"/>
          </a:p>
        </p:txBody>
      </p:sp>
      <p:sp>
        <p:nvSpPr>
          <p:cNvPr id="25" name="Text 21">
            <a:extLst>
              <a:ext uri="{FF2B5EF4-FFF2-40B4-BE49-F238E27FC236}">
                <a16:creationId xmlns:a16="http://schemas.microsoft.com/office/drawing/2014/main" id="{8040FD23-3545-88A3-C1DF-6067A794E920}"/>
              </a:ext>
            </a:extLst>
          </p:cNvPr>
          <p:cNvSpPr/>
          <p:nvPr/>
        </p:nvSpPr>
        <p:spPr>
          <a:xfrm>
            <a:off x="548640" y="6510528"/>
            <a:ext cx="4937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6DCEB"/>
                </a:solidFill>
              </a:rPr>
              <a:t>schwimmbadGURU · Digitale Tools für Schwimmbäder</a:t>
            </a:r>
            <a:endParaRPr lang="en-US" sz="850" dirty="0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83BAF5DE-9520-B6CE-4250-86844E78E4A9}"/>
              </a:ext>
            </a:extLst>
          </p:cNvPr>
          <p:cNvSpPr/>
          <p:nvPr/>
        </p:nvSpPr>
        <p:spPr>
          <a:xfrm>
            <a:off x="9326880" y="6510528"/>
            <a:ext cx="2331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C6DCEB"/>
                </a:solidFill>
              </a:rPr>
              <a:t>Protze Professional GmbH</a:t>
            </a:r>
            <a:endParaRPr lang="en-US" sz="850" dirty="0"/>
          </a:p>
        </p:txBody>
      </p:sp>
      <p:pic>
        <p:nvPicPr>
          <p:cNvPr id="28" name="Grafik 27" descr="Ein Bild, das Screenshot, Software, Text, Computersymbol enthält.&#10;&#10;Automatisch generierte Beschreibung">
            <a:extLst>
              <a:ext uri="{FF2B5EF4-FFF2-40B4-BE49-F238E27FC236}">
                <a16:creationId xmlns:a16="http://schemas.microsoft.com/office/drawing/2014/main" id="{D6C7130E-EE7A-9062-7043-1B8DA5A04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76" y="1222512"/>
            <a:ext cx="5127012" cy="2657887"/>
          </a:xfrm>
          <a:prstGeom prst="rect">
            <a:avLst/>
          </a:prstGeom>
        </p:spPr>
      </p:pic>
      <p:pic>
        <p:nvPicPr>
          <p:cNvPr id="30" name="Grafik 29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30E77D65-6969-4A27-72A0-DFEB66820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967" y="1193738"/>
            <a:ext cx="2234648" cy="2183529"/>
          </a:xfrm>
          <a:prstGeom prst="rect">
            <a:avLst/>
          </a:prstGeom>
        </p:spPr>
      </p:pic>
      <p:pic>
        <p:nvPicPr>
          <p:cNvPr id="32" name="Grafik 31" descr="Ein Bild, das Screenshot, Text, Software enthält.&#10;&#10;Automatisch generierte Beschreibung">
            <a:extLst>
              <a:ext uri="{FF2B5EF4-FFF2-40B4-BE49-F238E27FC236}">
                <a16:creationId xmlns:a16="http://schemas.microsoft.com/office/drawing/2014/main" id="{A3CBC5AE-E5DA-40A7-487D-5C76BF15C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914" y="3741707"/>
            <a:ext cx="6167210" cy="31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Macintosh PowerPoint</Application>
  <PresentationFormat>Breitbild</PresentationFormat>
  <Paragraphs>65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Aptos Display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Protze Professional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schwimmbadGURU Nutzungs Ampel</dc:title>
  <dc:subject>Marketingpräsentation Ampel</dc:subject>
  <dc:creator>schwimmbadGURU</dc:creator>
  <cp:keywords/>
  <dc:description/>
  <cp:lastModifiedBy>Fabian Protze</cp:lastModifiedBy>
  <cp:revision>4</cp:revision>
  <dcterms:created xsi:type="dcterms:W3CDTF">2026-06-24T22:34:00Z</dcterms:created>
  <dcterms:modified xsi:type="dcterms:W3CDTF">2026-06-24T22:52:03Z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Fabian Protze</vt:lpwstr>
  </property>
</Properties>
</file>